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449" r:id="rId5"/>
    <p:sldId id="481" r:id="rId6"/>
    <p:sldId id="485" r:id="rId7"/>
    <p:sldId id="482" r:id="rId8"/>
    <p:sldId id="483" r:id="rId9"/>
    <p:sldId id="486" r:id="rId10"/>
    <p:sldId id="487" r:id="rId11"/>
    <p:sldId id="488" r:id="rId12"/>
    <p:sldId id="489" r:id="rId13"/>
    <p:sldId id="422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2F92"/>
    <a:srgbClr val="D883FF"/>
    <a:srgbClr val="941651"/>
    <a:srgbClr val="FF85FF"/>
    <a:srgbClr val="FFFD78"/>
    <a:srgbClr val="F5EFD7"/>
    <a:srgbClr val="EBEBEB"/>
    <a:srgbClr val="76D6FF"/>
    <a:srgbClr val="F5F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5" autoAdjust="0"/>
    <p:restoredTop sz="96405" autoAdjust="0"/>
  </p:normalViewPr>
  <p:slideViewPr>
    <p:cSldViewPr showGuides="1">
      <p:cViewPr varScale="1">
        <p:scale>
          <a:sx n="122" d="100"/>
          <a:sy n="122" d="100"/>
        </p:scale>
        <p:origin x="216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3/23/23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3/23/23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3/23/23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3/23/23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34a – Clean Code – Bridge and Chain of Responsibility and Interpreter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6832B-3DC3-EBF5-CC44-E94D705D8BBC}"/>
              </a:ext>
            </a:extLst>
          </p:cNvPr>
          <p:cNvSpPr txBox="1"/>
          <p:nvPr/>
        </p:nvSpPr>
        <p:spPr>
          <a:xfrm>
            <a:off x="479376" y="1371599"/>
            <a:ext cx="92890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Bridge pattern is used to decouple an abstraction from an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058F0-E34F-F785-283F-752AC025D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7" y="2193078"/>
            <a:ext cx="4774808" cy="3108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B2756A-5769-8819-BDA9-F381A92A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502" y="2556725"/>
            <a:ext cx="3276600" cy="25908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298395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B2756A-5769-8819-BDA9-F381A92A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8" y="1922055"/>
            <a:ext cx="3276600" cy="2590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D950C-219E-03A5-1277-B19D92C79E1F}"/>
              </a:ext>
            </a:extLst>
          </p:cNvPr>
          <p:cNvSpPr txBox="1"/>
          <p:nvPr/>
        </p:nvSpPr>
        <p:spPr>
          <a:xfrm>
            <a:off x="2207568" y="5063311"/>
            <a:ext cx="7200800" cy="1200329"/>
          </a:xfrm>
          <a:prstGeom prst="rect">
            <a:avLst/>
          </a:prstGeom>
          <a:solidFill>
            <a:srgbClr val="D883FF"/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number of derivatives is the product of the number of degrees of freedom: </a:t>
            </a:r>
            <a:r>
              <a:rPr lang="en-GB" sz="1800" dirty="0" err="1">
                <a:solidFill>
                  <a:schemeClr val="tx2">
                    <a:lumMod val="90000"/>
                    <a:lumOff val="10000"/>
                  </a:schemeClr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MxN</a:t>
            </a:r>
            <a:r>
              <a:rPr lang="en-GB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problem.</a:t>
            </a:r>
          </a:p>
          <a:p>
            <a:r>
              <a:rPr lang="en-GB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solve this we use the Bridge Pattern (looks like a load of strategy patterns and violates Tell Don’t Ask principle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 </a:t>
            </a: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  <a:effectLst/>
              <a:highlight>
                <a:srgbClr val="00008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A61A2-BA11-B7AA-4232-820FB529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1889706"/>
            <a:ext cx="5541256" cy="23313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A8540FC-2D3B-34E7-A3A6-765D14F63EDC}"/>
              </a:ext>
            </a:extLst>
          </p:cNvPr>
          <p:cNvSpPr/>
          <p:nvPr/>
        </p:nvSpPr>
        <p:spPr>
          <a:xfrm>
            <a:off x="4367808" y="2564904"/>
            <a:ext cx="2016224" cy="5760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02710-A4E9-1EAC-A010-3EF79F28D94F}"/>
              </a:ext>
            </a:extLst>
          </p:cNvPr>
          <p:cNvSpPr txBox="1"/>
          <p:nvPr/>
        </p:nvSpPr>
        <p:spPr>
          <a:xfrm>
            <a:off x="4799856" y="2051756"/>
            <a:ext cx="1728192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2"/>
                </a:solidFill>
              </a:rPr>
              <a:t>Switch from inheritance to composition</a:t>
            </a:r>
          </a:p>
        </p:txBody>
      </p:sp>
    </p:spTree>
    <p:extLst>
      <p:ext uri="{BB962C8B-B14F-4D97-AF65-F5344CB8AC3E}">
        <p14:creationId xmlns:p14="http://schemas.microsoft.com/office/powerpoint/2010/main" val="17767639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Pattern – Discover Example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92D21-3B2F-C485-4D1E-FCB5F072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1" y="1556792"/>
            <a:ext cx="6275797" cy="4706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844977-BCE3-5626-A580-1A1705FB8C92}"/>
              </a:ext>
            </a:extLst>
          </p:cNvPr>
          <p:cNvSpPr txBox="1"/>
          <p:nvPr/>
        </p:nvSpPr>
        <p:spPr>
          <a:xfrm>
            <a:off x="7680176" y="1844824"/>
            <a:ext cx="3888432" cy="5355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</a:rPr>
              <a:t>An </a:t>
            </a:r>
            <a:r>
              <a:rPr lang="en-US" sz="1600" dirty="0" err="1">
                <a:solidFill>
                  <a:schemeClr val="bg1"/>
                </a:solidFill>
              </a:rPr>
              <a:t>MxN</a:t>
            </a:r>
            <a:r>
              <a:rPr lang="en-US" sz="1600" dirty="0">
                <a:solidFill>
                  <a:schemeClr val="bg1"/>
                </a:solidFill>
              </a:rPr>
              <a:t> problem now has become a M + N problem.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54B66-88A8-458B-0FCB-0A305F853F4A}"/>
              </a:ext>
            </a:extLst>
          </p:cNvPr>
          <p:cNvSpPr txBox="1"/>
          <p:nvPr/>
        </p:nvSpPr>
        <p:spPr>
          <a:xfrm>
            <a:off x="7695376" y="3374685"/>
            <a:ext cx="3888432" cy="535531"/>
          </a:xfrm>
          <a:prstGeom prst="rect">
            <a:avLst/>
          </a:prstGeom>
          <a:solidFill>
            <a:srgbClr val="FF85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 err="1">
                <a:solidFill>
                  <a:srgbClr val="002060"/>
                </a:solidFill>
              </a:rPr>
              <a:t>EventType</a:t>
            </a:r>
            <a:r>
              <a:rPr lang="en-US" sz="1600" dirty="0">
                <a:solidFill>
                  <a:srgbClr val="002060"/>
                </a:solidFill>
              </a:rPr>
              <a:t> and </a:t>
            </a:r>
            <a:r>
              <a:rPr lang="en-US" sz="1600" dirty="0" err="1">
                <a:solidFill>
                  <a:srgbClr val="002060"/>
                </a:solidFill>
              </a:rPr>
              <a:t>EventScope</a:t>
            </a:r>
            <a:r>
              <a:rPr lang="en-US" sz="1600" dirty="0">
                <a:solidFill>
                  <a:srgbClr val="002060"/>
                </a:solidFill>
              </a:rPr>
              <a:t> can now be developed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37711765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Bridge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20B9C-FA83-9496-0D34-73DC68546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07092"/>
            <a:ext cx="6984776" cy="508415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631588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E85B-4F55-FAA4-3CD1-3C4B78AA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Responsibility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E5FCB0-5146-AC17-A484-1980336BE323}"/>
              </a:ext>
            </a:extLst>
          </p:cNvPr>
          <p:cNvSpPr txBox="1"/>
          <p:nvPr/>
        </p:nvSpPr>
        <p:spPr>
          <a:xfrm>
            <a:off x="407368" y="1484784"/>
            <a:ext cx="10801200" cy="3139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Avoid coupling the sender of a request to its receiver by giving more than one object a chance to handle the request.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765D7-C4A0-524C-FC13-B8B1F002C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2391568"/>
            <a:ext cx="5439206" cy="298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F47581-0781-DEB9-B3A9-67B72A7CD654}"/>
              </a:ext>
            </a:extLst>
          </p:cNvPr>
          <p:cNvSpPr txBox="1"/>
          <p:nvPr/>
        </p:nvSpPr>
        <p:spPr>
          <a:xfrm>
            <a:off x="6600056" y="5430537"/>
            <a:ext cx="4608512" cy="5355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85FF"/>
                </a:solidFill>
              </a:rPr>
              <a:t>Spring security is a good example of the use of this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7BB1D-4AF7-0D84-8A5B-94FF098B7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708920"/>
            <a:ext cx="4155182" cy="29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1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E85B-4F55-FAA4-3CD1-3C4B78AA3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Responsibility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47581-0781-DEB9-B3A9-67B72A7CD654}"/>
              </a:ext>
            </a:extLst>
          </p:cNvPr>
          <p:cNvSpPr txBox="1"/>
          <p:nvPr/>
        </p:nvSpPr>
        <p:spPr>
          <a:xfrm>
            <a:off x="1055440" y="5589240"/>
            <a:ext cx="3744416" cy="3139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7030A0"/>
                </a:solidFill>
              </a:rPr>
              <a:t>See the code – processing of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A60D7-75C9-FBA0-0459-56CC1673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463851"/>
            <a:ext cx="7772400" cy="38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82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D889-1080-C7B8-360B-67980AC2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79C8A-EFF8-B649-7D6B-4C2A4E4AD756}"/>
              </a:ext>
            </a:extLst>
          </p:cNvPr>
          <p:cNvSpPr txBox="1"/>
          <p:nvPr/>
        </p:nvSpPr>
        <p:spPr>
          <a:xfrm>
            <a:off x="305952" y="1484784"/>
            <a:ext cx="11089232" cy="5355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When your design there is so much coupling in your program you need to event a whole new language (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dsl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 to deal with it you are skating very close to the edge of over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996DA-E2BF-CE93-355D-85A7F49A292B}"/>
              </a:ext>
            </a:extLst>
          </p:cNvPr>
          <p:cNvSpPr txBox="1"/>
          <p:nvPr/>
        </p:nvSpPr>
        <p:spPr>
          <a:xfrm>
            <a:off x="341493" y="2348880"/>
            <a:ext cx="11089232" cy="3139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It is a good way to externalize some functionality that would otherwise have to be included in the code. E.g. 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1934E-EC6A-E470-7B07-7E3F508E8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780928"/>
            <a:ext cx="6140028" cy="3333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37D52A-5D8C-8586-D4BC-A916E8675523}"/>
              </a:ext>
            </a:extLst>
          </p:cNvPr>
          <p:cNvSpPr txBox="1"/>
          <p:nvPr/>
        </p:nvSpPr>
        <p:spPr>
          <a:xfrm>
            <a:off x="6816080" y="3187557"/>
            <a:ext cx="3614917" cy="757130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The context is basically the runtime environment and includes all state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7577608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D889-1080-C7B8-360B-67980AC2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 Pattern - Calculator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79C8A-EFF8-B649-7D6B-4C2A4E4AD756}"/>
              </a:ext>
            </a:extLst>
          </p:cNvPr>
          <p:cNvSpPr txBox="1"/>
          <p:nvPr/>
        </p:nvSpPr>
        <p:spPr>
          <a:xfrm>
            <a:off x="305952" y="1484784"/>
            <a:ext cx="11089232" cy="535531"/>
          </a:xfrm>
          <a:prstGeom prst="rect">
            <a:avLst/>
          </a:prstGeom>
          <a:solidFill>
            <a:srgbClr val="94165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When your design there is so much coupling in your program you need to event a whole new language (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dsl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) to deal with it you are skating very close to the edge of over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825F1-01CA-4FF4-9AA8-0AF0FA470EBB}"/>
              </a:ext>
            </a:extLst>
          </p:cNvPr>
          <p:cNvSpPr txBox="1"/>
          <p:nvPr/>
        </p:nvSpPr>
        <p:spPr>
          <a:xfrm>
            <a:off x="335280" y="2420888"/>
            <a:ext cx="7560920" cy="313932"/>
          </a:xfrm>
          <a:prstGeom prst="rect">
            <a:avLst/>
          </a:prstGeom>
          <a:solidFill>
            <a:srgbClr val="D883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We will use Reverse Polish Notation because that is easy to parse using a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DC34A-17E7-492D-9638-3C9E456F4F8B}"/>
              </a:ext>
            </a:extLst>
          </p:cNvPr>
          <p:cNvSpPr txBox="1"/>
          <p:nvPr/>
        </p:nvSpPr>
        <p:spPr>
          <a:xfrm>
            <a:off x="360706" y="3444826"/>
            <a:ext cx="7560920" cy="1064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We will use Reverse Polish Notation because that is easy to parse using a stack: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3 5 +  // 8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2 9 5 + - // 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86CCF-D77B-C352-C9A8-00985888207C}"/>
              </a:ext>
            </a:extLst>
          </p:cNvPr>
          <p:cNvSpPr txBox="1"/>
          <p:nvPr/>
        </p:nvSpPr>
        <p:spPr>
          <a:xfrm>
            <a:off x="5159896" y="5445224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See the code…</a:t>
            </a:r>
          </a:p>
        </p:txBody>
      </p:sp>
    </p:spTree>
    <p:extLst>
      <p:ext uri="{BB962C8B-B14F-4D97-AF65-F5344CB8AC3E}">
        <p14:creationId xmlns:p14="http://schemas.microsoft.com/office/powerpoint/2010/main" val="422088975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2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63453</TotalTime>
  <Words>330</Words>
  <Application>Microsoft Macintosh PowerPoint</Application>
  <PresentationFormat>Widescreen</PresentationFormat>
  <Paragraphs>33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DFS</vt:lpstr>
      <vt:lpstr>34a – Clean Code – Bridge and Chain of Responsibility and Interpreter</vt:lpstr>
      <vt:lpstr>Bridge Pattern</vt:lpstr>
      <vt:lpstr>Bridge Pattern</vt:lpstr>
      <vt:lpstr>Bridge Pattern – Discover Example</vt:lpstr>
      <vt:lpstr>Bridge Pattern</vt:lpstr>
      <vt:lpstr>Chain of Responsibility Pattern</vt:lpstr>
      <vt:lpstr>Chain of Responsibility Pattern</vt:lpstr>
      <vt:lpstr>Interpreter Pattern</vt:lpstr>
      <vt:lpstr>Interpreter Pattern - Calculator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114</cp:revision>
  <dcterms:created xsi:type="dcterms:W3CDTF">2022-08-24T15:23:13Z</dcterms:created>
  <dcterms:modified xsi:type="dcterms:W3CDTF">2023-03-27T06:21:55Z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